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Proxima Nova Semibold"/>
      <p:regular r:id="rId28"/>
      <p:bold r:id="rId29"/>
      <p:boldItalic r:id="rId30"/>
    </p:embeddedFont>
    <p:embeddedFont>
      <p:font typeface="Alfa Slab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EF8362-6899-4368-AF0F-AE28C39AD771}">
  <a:tblStyle styleId="{C1EF8362-6899-4368-AF0F-AE28C39AD7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ProximaNovaSemibold-regular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lfaSlabOne-regular.fntdata"/><Relationship Id="rId30" Type="http://schemas.openxmlformats.org/officeDocument/2006/relationships/font" Target="fonts/ProximaNova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f10c68b9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8f10c68b9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f10c68b9a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f10c68b9a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f10c68b9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f10c68b9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f10c68b9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f10c68b9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f10c68b9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f10c68b9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f10c68b9a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f10c68b9a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e38431b1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e38431b1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f10c68b9a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f10c68b9a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10c68b9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10c68b9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f10c68b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f10c68b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Water is so important that no one can </a:t>
            </a:r>
            <a:r>
              <a:rPr lang="en"/>
              <a:t>survive</a:t>
            </a:r>
            <a:r>
              <a:rPr lang="en"/>
              <a:t> without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Current distribution of water resources will be altered by the precipitation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f10c68b9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f10c68b9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f10c68b9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f10c68b9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f10c68b9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f10c68b9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f10c68b9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f10c68b9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f10c68b9a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f10c68b9a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6c39356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6c39356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e38431b1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e38431b1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bviewer.jupyter.org/github/ruoyu93/USGS_DataRetriever/blob/ruoyu93-patch-1/test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aterdata.usgs.gov/va/nwis/uv?site_no=0203251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4294967295" type="ctrTitle"/>
          </p:nvPr>
        </p:nvSpPr>
        <p:spPr>
          <a:xfrm>
            <a:off x="311700" y="494875"/>
            <a:ext cx="87306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Automated Water Resources Analysis Using USGS Data in Chesapeake Bay Watershed</a:t>
            </a:r>
            <a:endParaRPr sz="4300"/>
          </a:p>
        </p:txBody>
      </p:sp>
      <p:sp>
        <p:nvSpPr>
          <p:cNvPr id="57" name="Google Shape;57;p13"/>
          <p:cNvSpPr txBox="1"/>
          <p:nvPr>
            <p:ph idx="4294967295" type="subTitle"/>
          </p:nvPr>
        </p:nvSpPr>
        <p:spPr>
          <a:xfrm>
            <a:off x="1092600" y="3679113"/>
            <a:ext cx="71688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Ruoyu Zhang, Yibo Wang, Hyunglok Kim, Keyu Chen &amp; Yusheng Jiang</a:t>
            </a:r>
            <a:endParaRPr sz="18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68276"/>
            <a:ext cx="1163108" cy="44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873" y="4322679"/>
            <a:ext cx="799776" cy="74287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780300" y="2832550"/>
            <a:ext cx="1793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5 August, 2020</a:t>
            </a:r>
            <a:b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Group 2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61650" y="58275"/>
            <a:ext cx="2867700" cy="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436525" y="2526050"/>
            <a:ext cx="3759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lfa Slab One"/>
                <a:ea typeface="Alfa Slab One"/>
                <a:cs typeface="Alfa Slab One"/>
                <a:sym typeface="Alfa Slab One"/>
              </a:rPr>
              <a:t>Output of test 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50" y="603425"/>
            <a:ext cx="6512749" cy="19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50" y="3136650"/>
            <a:ext cx="5048199" cy="20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75" y="1047350"/>
            <a:ext cx="7231627" cy="38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848988" y="522950"/>
            <a:ext cx="5909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Proxima Nova"/>
                <a:ea typeface="Proxima Nova"/>
                <a:cs typeface="Proxima Nova"/>
                <a:sym typeface="Proxima Nova"/>
              </a:rPr>
              <a:t>How we </a:t>
            </a:r>
            <a:r>
              <a:rPr b="1" lang="en" sz="2600">
                <a:latin typeface="Proxima Nova"/>
                <a:ea typeface="Proxima Nova"/>
                <a:cs typeface="Proxima Nova"/>
                <a:sym typeface="Proxima Nova"/>
              </a:rPr>
              <a:t>accelerate</a:t>
            </a:r>
            <a:r>
              <a:rPr b="1" lang="en" sz="2600">
                <a:latin typeface="Proxima Nova"/>
                <a:ea typeface="Proxima Nova"/>
                <a:cs typeface="Proxima Nova"/>
                <a:sym typeface="Proxima Nova"/>
              </a:rPr>
              <a:t> the work process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161900" y="58275"/>
            <a:ext cx="2867700" cy="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</a:t>
            </a:r>
            <a:r>
              <a:rPr lang="en"/>
              <a:t> </a:t>
            </a:r>
            <a:endParaRPr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Data Cleaning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Drop the gages with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than 10-year records of discharge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discharge observations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b="1" lang="en"/>
              <a:t>Query: df [ ~ df [‘slope’].isnull() ]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fit trend line only if the gage has more than 10-year records, otherwise, null is returned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 </a:t>
            </a:r>
            <a:r>
              <a:rPr lang="en"/>
              <a:t>  </a:t>
            </a:r>
            <a:r>
              <a:rPr b="1" lang="en"/>
              <a:t>Number of Qualified Gages in Each State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423 gages, with Virginia and </a:t>
            </a:r>
            <a:r>
              <a:rPr lang="en"/>
              <a:t>Pennsylvania</a:t>
            </a:r>
            <a:r>
              <a:rPr lang="en"/>
              <a:t> having most gages in Chesapeake Bay Watershed</a:t>
            </a:r>
            <a:endParaRPr/>
          </a:p>
        </p:txBody>
      </p:sp>
      <p:graphicFrame>
        <p:nvGraphicFramePr>
          <p:cNvPr id="165" name="Google Shape;165;p25"/>
          <p:cNvGraphicFramePr/>
          <p:nvPr/>
        </p:nvGraphicFramePr>
        <p:xfrm>
          <a:off x="952500" y="275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{C1EF8362-6899-4368-AF0F-AE28C39AD771}</a:tableStyleId>
              </a:tblPr>
              <a:tblGrid>
                <a:gridCol w="958100"/>
                <a:gridCol w="719750"/>
                <a:gridCol w="735125"/>
                <a:gridCol w="804325"/>
                <a:gridCol w="973475"/>
                <a:gridCol w="873500"/>
                <a:gridCol w="1027300"/>
                <a:gridCol w="122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DE</a:t>
                      </a:r>
                      <a:endParaRPr b="1" sz="1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WV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MD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NY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PA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VA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Total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Gages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</a:t>
                      </a:r>
                      <a:endParaRPr sz="17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22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73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45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126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164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423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%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5%</a:t>
                      </a:r>
                      <a:endParaRPr sz="17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5.2%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17.3%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10.6%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29.8%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38.8%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100%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  Trend analysis(</a:t>
            </a:r>
            <a:r>
              <a:rPr b="1" lang="en"/>
              <a:t>Gages with Different Trends on Discharge)</a:t>
            </a:r>
            <a:endParaRPr b="1"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Decreasing trend in Monthly scale is hard to detect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Streamflow has strong seasonality pattern and spikes due to extreme events (e.g., hurricanes)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~60% of gages show no trend of streamflow over 10-years</a:t>
            </a:r>
            <a:endParaRPr/>
          </a:p>
        </p:txBody>
      </p:sp>
      <p:graphicFrame>
        <p:nvGraphicFramePr>
          <p:cNvPr id="173" name="Google Shape;173;p26"/>
          <p:cNvGraphicFramePr/>
          <p:nvPr/>
        </p:nvGraphicFramePr>
        <p:xfrm>
          <a:off x="1131413" y="318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{C1EF8362-6899-4368-AF0F-AE28C39AD771}</a:tableStyleId>
              </a:tblPr>
              <a:tblGrid>
                <a:gridCol w="1387325"/>
                <a:gridCol w="1865450"/>
                <a:gridCol w="1908100"/>
                <a:gridCol w="1720300"/>
              </a:tblGrid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Increasing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Decreasing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No Trend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Yearly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70 (16%)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108 (25%)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254 (59%)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Monthly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114 (26%)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32 (8%)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286 (66%)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28425"/>
            <a:ext cx="8520600" cy="3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r>
              <a:rPr b="1" lang="en"/>
              <a:t>.   Trend analysis(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/>
              <a:t>Gages with Same Trend on Monthly and Yearly Discharge</a:t>
            </a:r>
            <a:r>
              <a:rPr b="1" lang="en"/>
              <a:t>)</a:t>
            </a:r>
            <a:endParaRPr b="1"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in</a:t>
            </a:r>
            <a:r>
              <a:rPr lang="en"/>
              <a:t>creasing accounts for 25% percent, and both decreasing accounts for 6% percent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~70% of gages show inconsistent trend </a:t>
            </a:r>
            <a:endParaRPr/>
          </a:p>
        </p:txBody>
      </p:sp>
      <p:graphicFrame>
        <p:nvGraphicFramePr>
          <p:cNvPr id="181" name="Google Shape;181;p27"/>
          <p:cNvGraphicFramePr/>
          <p:nvPr/>
        </p:nvGraphicFramePr>
        <p:xfrm>
          <a:off x="1131413" y="336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{C1EF8362-6899-4368-AF0F-AE28C39AD771}</a:tableStyleId>
              </a:tblPr>
              <a:tblGrid>
                <a:gridCol w="1387325"/>
                <a:gridCol w="1865450"/>
                <a:gridCol w="1908100"/>
                <a:gridCol w="1720300"/>
              </a:tblGrid>
              <a:tr h="36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Both </a:t>
                      </a:r>
                      <a:r>
                        <a:rPr b="1" lang="en" sz="1700"/>
                        <a:t>Increasing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Both </a:t>
                      </a:r>
                      <a:r>
                        <a:rPr b="1" lang="en" sz="1700"/>
                        <a:t>Decreasing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Inconsistent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58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Monthly</a:t>
                      </a:r>
                      <a:endParaRPr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&amp; </a:t>
                      </a:r>
                      <a:r>
                        <a:rPr lang="en" sz="1700"/>
                        <a:t>Yearly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110</a:t>
                      </a:r>
                      <a:r>
                        <a:rPr lang="en" sz="1700"/>
                        <a:t> (25.5%)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29 </a:t>
                      </a:r>
                      <a:r>
                        <a:rPr lang="en" sz="1700"/>
                        <a:t>(6.7%)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293 (67.8%)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r>
              <a:rPr b="1" lang="en"/>
              <a:t>) Interactive 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have </a:t>
            </a:r>
            <a:r>
              <a:rPr lang="en"/>
              <a:t>developed</a:t>
            </a:r>
            <a:r>
              <a:rPr lang="en"/>
              <a:t> the interactive map to analyse spatial patterns of the trend over the </a:t>
            </a:r>
            <a:r>
              <a:rPr lang="en"/>
              <a:t>Chesapeake</a:t>
            </a:r>
            <a:r>
              <a:rPr lang="en"/>
              <a:t> Bay area.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2) Demonstration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Jupyter notebook link is: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https://nbviewer.jupyter.org/github/ruoyu93/USGS_DataRetriever/blob/ruoyu93-patch-1/test.ipynb</a:t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onclusion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5206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</a:t>
            </a:r>
            <a:r>
              <a:rPr lang="en"/>
              <a:t> We developed a Python program to download the USGS daily data automatically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2) Overall, 67.8% of stations do not show significant trend, while 25.5 % and 6.7 % of stations show a significant increasing and decreasing trend, respectively.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3) The map shows that Northern Virginia and Richmond showed significant </a:t>
            </a:r>
            <a:r>
              <a:rPr lang="en"/>
              <a:t>decreasing trend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4) Future applications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Downloading 15-min discharge data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Extending our analysis to the entire United States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Developing a flash </a:t>
            </a:r>
            <a:r>
              <a:rPr lang="en"/>
              <a:t>flood forecasting system</a:t>
            </a:r>
            <a:endParaRPr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Why Water?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302050" y="1405400"/>
            <a:ext cx="46485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Stream water is the major </a:t>
            </a:r>
            <a:r>
              <a:rPr lang="en" sz="1900"/>
              <a:t>freshwater</a:t>
            </a:r>
            <a:r>
              <a:rPr lang="en" sz="1900"/>
              <a:t> sources for human activities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Due to climate change: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spatial distribution of stream water may change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will be likely to experience more hydrologic hazards (i.e., flood and drought)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4" y="1230350"/>
            <a:ext cx="3859126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225350" y="4216200"/>
            <a:ext cx="87252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Before we predict the future, we need to understand how water behaved in the past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	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099300"/>
            <a:ext cx="82584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 program to automate water data </a:t>
            </a:r>
            <a:r>
              <a:rPr lang="en"/>
              <a:t>downloading from USGS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streamflow changes over time in the Chesapeake Bay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 spatial patterns of long-term water resources change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42175"/>
            <a:ext cx="3119414" cy="20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914" y="2892825"/>
            <a:ext cx="2774163" cy="208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629" y="2210828"/>
            <a:ext cx="3024670" cy="201644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8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Package Development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052700"/>
            <a:ext cx="85206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United States Geological Survey (USGS) monitors streamflow at gages cross United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downloading streamflow data is not user-friendly from USGS website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1942950"/>
            <a:ext cx="74595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 Semibold"/>
                <a:ea typeface="Proxima Nova Semibold"/>
                <a:cs typeface="Proxima Nova Semibold"/>
                <a:sym typeface="Proxima Nova Semibold"/>
              </a:rPr>
              <a:t>We developed a Python program that can: </a:t>
            </a:r>
            <a:endParaRPr sz="24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46900" y="2986025"/>
            <a:ext cx="6300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2401200"/>
            <a:ext cx="7624800" cy="19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Download</a:t>
            </a:r>
            <a:r>
              <a:rPr lang="en"/>
              <a:t> daily discharge data for a gage with only one input, the gage 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the </a:t>
            </a:r>
            <a:r>
              <a:rPr b="1" lang="en"/>
              <a:t>metadata</a:t>
            </a:r>
            <a:r>
              <a:rPr lang="en"/>
              <a:t> of the gage using web-scrape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</a:t>
            </a:r>
            <a:r>
              <a:rPr b="1" lang="en"/>
              <a:t>statistics</a:t>
            </a:r>
            <a:r>
              <a:rPr lang="en"/>
              <a:t> of the daily discharge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Plot</a:t>
            </a:r>
            <a:r>
              <a:rPr lang="en"/>
              <a:t> the time-series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the </a:t>
            </a:r>
            <a:r>
              <a:rPr b="1" lang="en"/>
              <a:t>trend</a:t>
            </a:r>
            <a:r>
              <a:rPr lang="en"/>
              <a:t> of streamflow at monthly or yearly interval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311700" y="4291750"/>
            <a:ext cx="581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Live Demo: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https://waterdata.usgs.gov/va/nwis/uv?site_no=02032515</a:t>
            </a:r>
            <a:endParaRPr sz="2400">
              <a:solidFill>
                <a:schemeClr val="accent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194350" y="375125"/>
            <a:ext cx="35256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Design</a:t>
            </a:r>
            <a:endParaRPr b="1" sz="37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725" y="64888"/>
            <a:ext cx="5021776" cy="50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50" y="3746050"/>
            <a:ext cx="3187650" cy="12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250" y="1263850"/>
            <a:ext cx="3467375" cy="23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Data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looped through all USGS gages within the Chesapeake Bay watershed</a:t>
            </a:r>
            <a:endParaRPr sz="2000"/>
          </a:p>
          <a:p>
            <a:pPr indent="-355600" lvl="0" marL="9144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Obtain metadata</a:t>
            </a:r>
            <a:endParaRPr sz="20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start/end date of discharge observations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County, state, and geospatial coordinates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Historical minimum, maximum, and mean daily discharge</a:t>
            </a:r>
            <a:endParaRPr sz="16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Detect the trend of discharge</a:t>
            </a:r>
            <a:endParaRPr sz="20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 gages with no less than 10-year observations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</a:t>
            </a:r>
            <a:r>
              <a:rPr lang="en" sz="1600"/>
              <a:t>n resampled monthly and yearly discharge data, with no-value data dropped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Get the slope value of fitted trend line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3"/>
                </a:solidFill>
              </a:rPr>
              <a:t>All data obtained are saved into a Pandas DataFrame</a:t>
            </a:r>
            <a:endParaRPr b="1" sz="2000">
              <a:solidFill>
                <a:schemeClr val="accent3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993"/>
            <a:ext cx="9144000" cy="24921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111025" y="0"/>
            <a:ext cx="50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analysis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31650" y="452125"/>
            <a:ext cx="8520600" cy="4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Methods</a:t>
            </a:r>
            <a:endParaRPr b="1"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Monotonic trends</a:t>
            </a:r>
            <a:r>
              <a:rPr lang="en"/>
              <a:t> in target USGS discharge data were calculated using the nonparametric </a:t>
            </a:r>
            <a:r>
              <a:rPr b="1" lang="en"/>
              <a:t>Mann-Kendall test (MKT)</a:t>
            </a:r>
            <a:r>
              <a:rPr baseline="30000" lang="en"/>
              <a:t>1</a:t>
            </a:r>
            <a:endParaRPr baseline="300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Monthly and yearly trends and slopes were investigated on 432 gages in the Chesapeake Bay area which have more than 10 years’ worth of records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median of the slope and confidence interval were estimated by a simple nonparametric procedure proposed by </a:t>
            </a:r>
            <a:r>
              <a:rPr b="1" lang="en"/>
              <a:t>Sen</a:t>
            </a:r>
            <a:r>
              <a:rPr baseline="30000" lang="en"/>
              <a:t>2</a:t>
            </a:r>
            <a:r>
              <a:rPr lang="en"/>
              <a:t> (1968).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Time-series analysis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and trend lines for each gage were investigated based on a visual plot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Mann, H. B. (1945), Nonparametric tests against trend. Econometrica, J. Econometric Soc., 245–259, doi:10.2307/1907187.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Sen, P. K. (1968), Robustness of some nonparametric procedures in linear models, Ann. Math. Stat., 1913–1922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300" y="1140613"/>
            <a:ext cx="4419600" cy="166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00" y="1137975"/>
            <a:ext cx="4419600" cy="167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-211550" y="3622925"/>
            <a:ext cx="9229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If a gage shows significant monthly/yearly trends, the program draws the trend line (red) automatically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Each gage’s statistics can be stored and presented (next slide)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271425" y="2809100"/>
            <a:ext cx="86865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Figure.</a:t>
            </a:r>
            <a:r>
              <a:rPr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Time series of the discharge at 02024752 USGS site with trend line (left: monthly, right: yearly)</a:t>
            </a:r>
            <a:endParaRPr sz="1100"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111025" y="0"/>
            <a:ext cx="50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analysis</a:t>
            </a:r>
            <a:endParaRPr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975" y="117750"/>
            <a:ext cx="6763178" cy="2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063" y="2789150"/>
            <a:ext cx="4367403" cy="22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type="title"/>
          </p:nvPr>
        </p:nvSpPr>
        <p:spPr>
          <a:xfrm>
            <a:off x="0" y="50950"/>
            <a:ext cx="21651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0" y="2497650"/>
            <a:ext cx="3953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lfa Slab One"/>
                <a:ea typeface="Alfa Slab One"/>
                <a:cs typeface="Alfa Slab One"/>
                <a:sym typeface="Alfa Slab One"/>
              </a:rPr>
              <a:t>Output of test 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